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5" r:id="rId1"/>
  </p:sldMasterIdLst>
  <p:notesMasterIdLst>
    <p:notesMasterId r:id="rId18"/>
  </p:notesMasterIdLst>
  <p:handoutMasterIdLst>
    <p:handoutMasterId r:id="rId19"/>
  </p:handoutMasterIdLst>
  <p:sldIdLst>
    <p:sldId id="257" r:id="rId2"/>
    <p:sldId id="296" r:id="rId3"/>
    <p:sldId id="295" r:id="rId4"/>
    <p:sldId id="262" r:id="rId5"/>
    <p:sldId id="297" r:id="rId6"/>
    <p:sldId id="298" r:id="rId7"/>
    <p:sldId id="299" r:id="rId8"/>
    <p:sldId id="301" r:id="rId9"/>
    <p:sldId id="300" r:id="rId10"/>
    <p:sldId id="304" r:id="rId11"/>
    <p:sldId id="305" r:id="rId12"/>
    <p:sldId id="308" r:id="rId13"/>
    <p:sldId id="307" r:id="rId14"/>
    <p:sldId id="303" r:id="rId15"/>
    <p:sldId id="306" r:id="rId16"/>
    <p:sldId id="268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A449C8-B1CC-4B1B-BBB4-9540A1D50404}">
          <p14:sldIdLst>
            <p14:sldId id="257"/>
            <p14:sldId id="296"/>
            <p14:sldId id="295"/>
            <p14:sldId id="262"/>
            <p14:sldId id="297"/>
            <p14:sldId id="298"/>
            <p14:sldId id="299"/>
            <p14:sldId id="301"/>
            <p14:sldId id="300"/>
            <p14:sldId id="304"/>
            <p14:sldId id="305"/>
            <p14:sldId id="308"/>
            <p14:sldId id="307"/>
            <p14:sldId id="303"/>
            <p14:sldId id="306"/>
            <p14:sldId id="268"/>
          </p14:sldIdLst>
        </p14:section>
        <p14:section name="Раздел без заголовка" id="{E239332C-62BD-46D1-BFCC-610543F2B15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CE"/>
    <a:srgbClr val="33CCCC"/>
    <a:srgbClr val="00CC99"/>
    <a:srgbClr val="000066"/>
    <a:srgbClr val="274A1E"/>
    <a:srgbClr val="800000"/>
    <a:srgbClr val="5F1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28" y="-108"/>
      </p:cViewPr>
      <p:guideLst>
        <p:guide orient="horz" pos="3132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A1929243-1A6B-4088-B5E0-8EFE23A419AD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243"/>
            <a:ext cx="2946400" cy="496809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FDAA6AE-B928-40AC-9164-1A31036912A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575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418B2515-1EDC-4910-B1B5-2773988B1566}" type="datetimeFigureOut">
              <a:rPr lang="ru-RU" smtClean="0"/>
              <a:pPr/>
              <a:t>27.04.2020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9F110DDC-A15F-4DAA-B1F7-9BD7547F19B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0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7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1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C80-D348-EC49-AE05-40225F26018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9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52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89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289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649B28"/>
              </a:gs>
              <a:gs pos="34000">
                <a:srgbClr val="75B52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649B28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649B28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649B28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649B28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649B28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>
            <a:normAutofit/>
          </a:bodyPr>
          <a:lstStyle>
            <a:lvl1pPr>
              <a:defRPr sz="28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Рисунок 8" descr="S:\АПР\АПР\Логотип\Новый логотип 2013 г\Логотип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375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Pag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23733"/>
            <a:ext cx="9144000" cy="768932"/>
          </a:xfrm>
          <a:prstGeom prst="rect">
            <a:avLst/>
          </a:prstGeom>
          <a:gradFill flip="none" rotWithShape="1">
            <a:gsLst>
              <a:gs pos="0">
                <a:srgbClr val="330033"/>
              </a:gs>
              <a:gs pos="34000">
                <a:srgbClr val="4B004B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5440" y="1992239"/>
            <a:ext cx="8229600" cy="432758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B004B"/>
              </a:buClr>
              <a:buFont typeface="Arial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Clr>
                <a:srgbClr val="4B004B"/>
              </a:buClr>
              <a:buFont typeface="Arial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rgbClr val="4B004B"/>
              </a:buClr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rgbClr val="4B004B"/>
              </a:buClr>
              <a:buFont typeface="Arial"/>
              <a:buChar char="–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rgbClr val="4B004B"/>
              </a:buClr>
              <a:buFont typeface="Arial"/>
              <a:buChar char="»"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8" name="Title 8"/>
          <p:cNvSpPr>
            <a:spLocks noGrp="1"/>
          </p:cNvSpPr>
          <p:nvPr>
            <p:ph type="title" hasCustomPrompt="1"/>
          </p:nvPr>
        </p:nvSpPr>
        <p:spPr>
          <a:xfrm>
            <a:off x="345440" y="1056937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>
              <a:defRPr sz="2200" b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971" y="6352769"/>
            <a:ext cx="2332622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40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97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88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27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64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0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66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2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FB784-00D7-43E7-949C-DFD261A4952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81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576263" y="1102876"/>
            <a:ext cx="8229600" cy="643361"/>
          </a:xfrm>
          <a:prstGeom prst="rect">
            <a:avLst/>
          </a:prstGeom>
          <a:ln>
            <a:noFill/>
          </a:ln>
        </p:spPr>
        <p:txBody>
          <a:bodyPr vert="horz" anchor="ctr" anchorCtr="0"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200" b="0" kern="120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563AF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de-D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76263" y="2264229"/>
            <a:ext cx="8001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Саморегулирование в банковской сфере как инструмент защиты прав потребителей</a:t>
            </a:r>
          </a:p>
          <a:p>
            <a:pPr algn="ctr"/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241" y="2119300"/>
            <a:ext cx="8229600" cy="222884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S:\АПР\АПР\Логотип\Новый логотип 2013 г\Логотип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955"/>
            <a:ext cx="1819275" cy="8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IFAC_name_associate_nof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116632"/>
            <a:ext cx="102611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7545" y="5139189"/>
            <a:ext cx="83709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А.В. ТУРБАНОВ, Заведующий кафедрой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«Регулирования деятельности финансовых институтов» 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Факультета финансов и банковского дела  </a:t>
            </a:r>
            <a:r>
              <a:rPr lang="ru-RU" sz="2000" b="1" dirty="0" err="1">
                <a:solidFill>
                  <a:schemeClr val="tx2">
                    <a:lumMod val="75000"/>
                  </a:schemeClr>
                </a:solidFill>
              </a:rPr>
              <a:t>РАНХиГС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д. ю. н., профессор,</a:t>
            </a:r>
          </a:p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Ассоциация «Аудиторская палата России»</a:t>
            </a:r>
          </a:p>
        </p:txBody>
      </p:sp>
      <p:pic>
        <p:nvPicPr>
          <p:cNvPr id="1026" name="Picture 2" descr="C:\Users\Reseption\Desktop\ranh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019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СИСТЕМА ПРАВИЛ ПОВЕДЕНИЯ С ПОТРЕБИТЕЛЯМИ БАНКОВСКИХ УСЛУГ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97286" y="2245699"/>
            <a:ext cx="3426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МОДЕЛЬНЫЙ КОДЕКС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6642" y="4005064"/>
            <a:ext cx="342664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КОДЕКС СРО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642" y="5445224"/>
            <a:ext cx="341728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КОДЕКС БАНКА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821101" y="4020453"/>
            <a:ext cx="3725193" cy="6924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sz="3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ПРИНИМАЕТСЯ КОНКРЕТНОЙ СРО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776317" y="5445224"/>
            <a:ext cx="3769977" cy="9848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ПРИНИМАЕТСЯ КОНКРЕТНЫМ БАНКОМ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05182" y="2214922"/>
            <a:ext cx="3725192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sz="2000" b="1" dirty="0"/>
              <a:t>ПРИНИМАЕТСЯ СОВЕТОМ ПРЕДСТАВИТЕЛЕЙ СРО</a:t>
            </a:r>
          </a:p>
          <a:p>
            <a:pPr algn="ctr">
              <a:buFont typeface="Arial"/>
              <a:buNone/>
            </a:pP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 descr="C:\Users\Reseption\Desktop\ran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169505" y="2406331"/>
            <a:ext cx="360040" cy="199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169505" y="4211921"/>
            <a:ext cx="360040" cy="199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75602" y="5545495"/>
            <a:ext cx="360040" cy="199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КРУГ ФУНКЦИЙ И ПОЛНОМОЧИЙ В РАМКАХ ИНСТИТУТА САМОРЕГУЛИРОВАНИЯ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97286" y="2245699"/>
            <a:ext cx="3426642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ЧАСТЬ ФУНКЦИЙ И ПОЛНОМОЧИЙ БАНКА РОССИИ               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6642" y="4005064"/>
            <a:ext cx="3426642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НЕ УРЕГУЛИРОВАННЫЕ ПРАВОМ ОТНОШЕНИЯ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642" y="5445224"/>
            <a:ext cx="3417285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КОНТРОЛЬ ПОВЕДЕНИЯ ЧЛЕНОВ СРО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32040" y="5445224"/>
            <a:ext cx="376997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СРО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 descr="C:\Users\Reseption\Desktop\ran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169505" y="2406331"/>
            <a:ext cx="360040" cy="19956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169505" y="4211921"/>
            <a:ext cx="360040" cy="19956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175602" y="5545495"/>
            <a:ext cx="360040" cy="199567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Управляющая кнопка: справка 2">
            <a:hlinkClick r:id="" action="ppaction://noaction" highlightClick="1"/>
          </p:cNvPr>
          <p:cNvSpPr/>
          <p:nvPr/>
        </p:nvSpPr>
        <p:spPr>
          <a:xfrm>
            <a:off x="4301085" y="2738142"/>
            <a:ext cx="216378" cy="336418"/>
          </a:xfrm>
          <a:prstGeom prst="actionButtonHel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4247433" y="5816692"/>
            <a:ext cx="216378" cy="336418"/>
          </a:xfrm>
          <a:prstGeom prst="actionButtonHelp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906479" y="4005064"/>
            <a:ext cx="376997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СРО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892511" y="2348880"/>
            <a:ext cx="3769977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355600">
              <a:schemeClr val="accent4">
                <a:lumMod val="60000"/>
                <a:lumOff val="4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buFont typeface="Arial"/>
              <a:buNone/>
            </a:pPr>
            <a:endParaRPr lang="ru-RU" sz="8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СРО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>
              <a:buFont typeface="Arial"/>
              <a:buNone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9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0E6F92A6-8AB8-4CE7-A3D2-00FA76C89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  <a:p>
            <a:r>
              <a:rPr lang="ru-RU" b="1" dirty="0"/>
              <a:t>ПРЕДСТАВЛЕНИЕ ИНТЕРЕСОВ СВОИХ ЧЛЕНОВ</a:t>
            </a:r>
          </a:p>
          <a:p>
            <a:endParaRPr lang="ru-RU" b="1" dirty="0"/>
          </a:p>
          <a:p>
            <a:r>
              <a:rPr lang="ru-RU" b="1" dirty="0"/>
              <a:t>УЧАСТИЕ В НОРМОТВОРЧЕСКОМ ПРОЦЕССЕ</a:t>
            </a:r>
          </a:p>
          <a:p>
            <a:endParaRPr lang="ru-RU" b="1" dirty="0"/>
          </a:p>
          <a:p>
            <a:r>
              <a:rPr lang="ru-RU" b="1" dirty="0"/>
              <a:t>УСТАНОВЛЕНИЕ СТАНДАРТОВ КАЧЕСТВА БАНКОВСКОЙ ДЕЯТЕЛЬНОСТИ</a:t>
            </a:r>
          </a:p>
          <a:p>
            <a:endParaRPr lang="ru-RU" b="1" dirty="0"/>
          </a:p>
          <a:p>
            <a:r>
              <a:rPr lang="ru-RU" b="1" dirty="0"/>
              <a:t>ИНФОРМАЦИОННО-АНАЛИТИЧЕСКОЕ ОБЕСПЕЧЕНИЕ СВОИХ ЧЛЕНОВ И ДРУГИХ УЧАСТНИКОВ РЫНКА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218DF43-0DE8-42F5-862F-DBEA4700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БАНКОВСКИХ ОБЪЕДИНЕНИЙ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7B3CD4-EF72-4A51-9B7B-1CB15C26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229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5324DBEF-4082-4D25-BF8B-7B0419C36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ЗАКОН РФ от 07.02.1992 № 2300-1 « О ЗАЩИТЕ ПРАВ ПОТРЕБИТЕЛЕЙ»</a:t>
            </a:r>
          </a:p>
          <a:p>
            <a:r>
              <a:rPr lang="ru-RU" b="1" dirty="0"/>
              <a:t>- НЕ УЧИТЫВАЕТ СПЕЦИФИКУ ФИНАНСОВОГО РЫНКА</a:t>
            </a:r>
          </a:p>
          <a:p>
            <a:endParaRPr lang="ru-RU" b="1" dirty="0"/>
          </a:p>
          <a:p>
            <a:r>
              <a:rPr lang="ru-RU" b="1" dirty="0"/>
              <a:t>ФЕДЕРАЛЬНЫЙ ЗАКОН от 04.06.2018 № 123-ФЗ « ОБ УПОЛНОМОЧЕННОМ ПО ПРАВАМ ПОТРЕБИТЕЛЕЙ ФИНАНСОВЫХ УСЛУГ»</a:t>
            </a:r>
          </a:p>
          <a:p>
            <a:r>
              <a:rPr lang="ru-RU" b="1" dirty="0"/>
              <a:t>- В ДЕЙСТВУЮЩЕЙ РЕДАКЦИИ НЕ ЯВЛЯЕТСЯ ЭФФЕКТИВНЫМ</a:t>
            </a:r>
          </a:p>
          <a:p>
            <a:endParaRPr lang="ru-RU" b="1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BEA38EB-E035-481C-B28B-6D4E0068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ПРАВОВАЯ БАЗА ЗАЩИТЫ ПРАВ ПОТРЕБИТЕЛЕЙ ФИНАНСОВЫХ УСЛУГ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951FDD-FD50-4FCB-8FD3-1FFEF833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81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45440" y="2132856"/>
            <a:ext cx="8229600" cy="418696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b="1" dirty="0"/>
              <a:t> ВВЕДЕНИЕ ОБЯЗАТЕЛЬНОГО САМОРЕГУЛИРОВАНИЯ В БАНКОВСКОЙ СФЕРЕ НЕ ЯВЛЯЕТСЯ ОЧЕВИДНЫМ.</a:t>
            </a:r>
          </a:p>
          <a:p>
            <a:pPr marL="457200" indent="-457200">
              <a:buFont typeface="+mj-lt"/>
              <a:buAutoNum type="arabicPeriod"/>
            </a:pPr>
            <a:endParaRPr lang="ru-RU" b="1" dirty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В СЛУЧАЕ ЗАКОНОДАТЕЛЬНОГО ВВЕДЕНИЯ ОБЯЗАТЕЛЬНОГО САМОРЕГУЛИРОВАНИЯ В БАНКОВСКОЙ СФЕРЕ:</a:t>
            </a:r>
          </a:p>
          <a:p>
            <a:pPr marL="0" indent="0">
              <a:buNone/>
            </a:pPr>
            <a:endParaRPr lang="ru-RU" b="1" dirty="0"/>
          </a:p>
          <a:p>
            <a:pPr marL="857250" lvl="1" indent="-457200">
              <a:buFont typeface="+mj-lt"/>
              <a:buAutoNum type="alphaLcParenR"/>
            </a:pPr>
            <a:r>
              <a:rPr lang="ru-RU" b="1" dirty="0"/>
              <a:t>КОЛИЧЕСТВО САМОРЕГУЛИРУЕМЫХ ОРГАНИЗАЦИЙ ОПРЕДЕЛЯЕТСЯ РЫНКОМ. ГОСУДАРСТВО УСТАНАВЛИВАЕТ ТРЕБОВАНИЯ К СРО;</a:t>
            </a:r>
          </a:p>
          <a:p>
            <a:pPr marL="857250" lvl="1" indent="-457200">
              <a:buFont typeface="+mj-lt"/>
              <a:buAutoNum type="alphaLcParenR"/>
            </a:pPr>
            <a:r>
              <a:rPr lang="ru-RU" b="1" dirty="0"/>
              <a:t>КОНТРОЛЬ ЗА СОБЛЮДЕНИЕМ ПРАВИЛ ПОВЕДЕНИЯ С ПОТРЕБИТЕЛЯМИ БАНКОВСКИХ УСЛУГ ДЕЛЕГИРУЕТСЯ БАНКУ РОССИИ.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14</a:t>
            </a:fld>
            <a:endParaRPr lang="ru-RU" dirty="0"/>
          </a:p>
        </p:txBody>
      </p:sp>
      <p:pic>
        <p:nvPicPr>
          <p:cNvPr id="5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130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BE2FA01E-D391-4B29-8961-3FB521FA0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/>
              <a:t>ЧТО НУЖНО СДЕЛАТЬ ДЛЯ ЗАЩИТЫ ПРАВ ПОТРЕБИТЕЛЕЙ БАНКОВСКИХ УСЛУГ</a:t>
            </a:r>
          </a:p>
          <a:p>
            <a:endParaRPr lang="ru-RU" b="1" dirty="0"/>
          </a:p>
          <a:p>
            <a:r>
              <a:rPr lang="ru-RU" b="1" dirty="0"/>
              <a:t>1. ЗАКРЕПИТЬ ЭТУ ФУНКЦИЮ ЗА БАНКОМ РОССИИ, ИЗЪЯВ ЕЕ У РОСПОТРЕБНАДЗОРА</a:t>
            </a:r>
          </a:p>
          <a:p>
            <a:r>
              <a:rPr lang="ru-RU" b="1" dirty="0"/>
              <a:t>2. ПРИНЯТЬ СПЕЦИАЛЬНЫЙ ЗАКОН О ЗАЩИТЕ ПРАВ ПОТРЕБИТЕЛЕЙ ФИНАНСОВЫХ УСЛУГ</a:t>
            </a:r>
          </a:p>
          <a:p>
            <a:r>
              <a:rPr lang="ru-RU" b="1" dirty="0"/>
              <a:t>3. ПРИНЯТЬ НОВУЮ РЕДАКЦИЮ ЗАКОНА ОБ УПОЛНОМОЧЕННОМ ПО ПРАВАМ ПОТРЕБИТЕЛЕЙ ФИНАНСОВЫХ УСЛУГ</a:t>
            </a:r>
          </a:p>
          <a:p>
            <a:r>
              <a:rPr lang="ru-RU" b="1" dirty="0"/>
              <a:t>4. ДОПОЛНИТЬ СТАТЬЮ 3 ЗАКОНА О БАНКАХ И БАНКОВСКОЙ ДЕЯТЕЛЬНОСТИ УКАЗАНИЕМ О РАЗРАБОТКЕ СТАНДАРТОВ ПОВЕДЕНИЯ С ПОТРЕБИТЕЛЯМИ БАНКОВСКИХ УСЛУГ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5518A7-BCD6-4EB7-806E-ACA5773F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(продолжение)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4AFB67-A5D4-4755-BCC6-D131E59F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763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1" name="Волна 10"/>
          <p:cNvSpPr/>
          <p:nvPr/>
        </p:nvSpPr>
        <p:spPr>
          <a:xfrm>
            <a:off x="1043608" y="2420888"/>
            <a:ext cx="6840760" cy="2808312"/>
          </a:xfrm>
          <a:prstGeom prst="wave">
            <a:avLst/>
          </a:prstGeom>
          <a:solidFill>
            <a:srgbClr val="FEFE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C00000"/>
                </a:solidFill>
              </a:rPr>
              <a:t>Спасибо за внимание!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1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43275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Эпиграф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8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Горизонтальный свиток 8"/>
          <p:cNvSpPr/>
          <p:nvPr/>
        </p:nvSpPr>
        <p:spPr>
          <a:xfrm>
            <a:off x="1043608" y="1700808"/>
            <a:ext cx="7344816" cy="2376264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«Процессы саморегуляции имеют место даже в неживой природе, в обществе они присущи всем явлениям». – Биология и социальный прогресс. – Псков, 1997.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071388" y="3861048"/>
            <a:ext cx="7344816" cy="2592288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«Юридические понятия не совпадают с аналогичными понятиями в других интеллектуальных концептах». - Гаджиев Г.А. Онтология права. – М.: Норма</a:t>
            </a:r>
            <a:r>
              <a:rPr lang="ru-RU" sz="2000" b="1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Инфра–М</a:t>
            </a:r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2013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25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Понятие саморегулирования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438" y="2348880"/>
            <a:ext cx="806489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саморегулированием понимается </a:t>
            </a:r>
          </a:p>
          <a:p>
            <a:pPr algn="ctr"/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 инициативная деятельность, </a:t>
            </a:r>
          </a:p>
          <a:p>
            <a:pPr algn="ctr"/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которая осуществляется субъектами предпринимательской или профессиональной деятельности и содержанием которой являются разработка и установление стандартов </a:t>
            </a:r>
          </a:p>
          <a:p>
            <a:pPr algn="ctr"/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правил указанной деятельности, а также контроль </a:t>
            </a:r>
          </a:p>
          <a:p>
            <a:pPr algn="ctr"/>
            <a:r>
              <a:rPr lang="ru-RU" sz="20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соблюдением требований указанных стандартов и правил</a:t>
            </a:r>
          </a:p>
          <a:p>
            <a:pPr algn="ctr"/>
            <a:endParaRPr lang="ru-RU" sz="1600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600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Ст. 2 Федерального закона от 01.12.2007 N 315-ФЗ</a:t>
            </a:r>
          </a:p>
          <a:p>
            <a:pPr algn="ctr"/>
            <a:r>
              <a:rPr lang="ru-RU" sz="1600" b="1" dirty="0">
                <a:solidFill>
                  <a:srgbClr val="274A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"О саморегулируемых организациях"</a:t>
            </a:r>
          </a:p>
          <a:p>
            <a:pPr algn="ctr"/>
            <a:endParaRPr lang="ru-RU" sz="2200" b="1" dirty="0">
              <a:solidFill>
                <a:srgbClr val="274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7099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126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саморегулирования</a:t>
            </a:r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19508" y="5360066"/>
            <a:ext cx="5043369" cy="687401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375584" y="2204863"/>
            <a:ext cx="3965608" cy="273630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 prstMaterial="plastic">
            <a:bevelT prst="convex"/>
            <a:bevelB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</a:pPr>
            <a:r>
              <a:rPr lang="ru-RU" sz="2400" kern="1200" dirty="0"/>
              <a:t>Достижение баланса частных и публичных интересов в процессе регулирования предпринимательской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</a:pPr>
            <a:r>
              <a:rPr lang="ru-RU" sz="2400" kern="1200" dirty="0"/>
              <a:t>и профессиональной деятельности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88024" y="2204864"/>
            <a:ext cx="3960440" cy="273630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 prstMaterial="plastic">
            <a:bevelT prst="convex"/>
            <a:bevelB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</a:pPr>
            <a:r>
              <a:rPr lang="ru-RU" sz="2400" kern="1200" dirty="0"/>
              <a:t>Обеспечение участникам системы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</a:pPr>
            <a:r>
              <a:rPr lang="ru-RU" sz="2400" kern="1200" dirty="0"/>
              <a:t>максимального чистого </a:t>
            </a:r>
            <a:r>
              <a:rPr lang="ru-RU" sz="2400" kern="1200"/>
              <a:t>квазирентного</a:t>
            </a:r>
            <a:r>
              <a:rPr lang="ru-RU" sz="2400" kern="1200" dirty="0"/>
              <a:t> дохода (доход от участия в системе минус издержки на ее создание и поддержание)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55776" y="5370178"/>
            <a:ext cx="4032448" cy="101115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slope"/>
            <a:bevelB prst="slope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kern="1200" dirty="0"/>
              <a:t>Эффективное развитие сферы деятельности</a:t>
            </a:r>
          </a:p>
        </p:txBody>
      </p:sp>
      <p:pic>
        <p:nvPicPr>
          <p:cNvPr id="18" name="Picture 2" descr="C:\Users\Reseption\Desktop\ran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30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 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САМОРЕГУЛИРОВАНИЕ НА РОССИЙСКОМ ФИНАНСОВОМ РЫНКЕ.</a:t>
            </a:r>
          </a:p>
          <a:p>
            <a:pPr marL="0" indent="0" algn="ctr">
              <a:buNone/>
            </a:pPr>
            <a:r>
              <a:rPr lang="ru-RU" b="1" dirty="0"/>
              <a:t>АНАЛИЗ ЭФФЕКТИВНОСТИ И ВОПРОСЫ СОВЕРШЕНСТВОВАНИЯ СУЩЕСТВУЮЩЕЙ МОДЕЛИ</a:t>
            </a:r>
          </a:p>
          <a:p>
            <a:pPr marL="0" indent="0" algn="ctr">
              <a:buNone/>
            </a:pPr>
            <a:r>
              <a:rPr lang="ru-RU" b="1" dirty="0"/>
              <a:t>Доклад для общественных консультаций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Москва</a:t>
            </a:r>
          </a:p>
          <a:p>
            <a:pPr marL="0" indent="0" algn="ctr">
              <a:buNone/>
            </a:pPr>
            <a:r>
              <a:rPr lang="ru-RU" dirty="0"/>
              <a:t>2019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ДОКЛАД БАНКА РОССИИ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5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8007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149129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56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b="1" dirty="0"/>
              <a:t>КОДЕКС ЧЕСТИ БАНКИРА. </a:t>
            </a:r>
            <a:r>
              <a:rPr lang="ru-RU" dirty="0"/>
              <a:t>ПРИНЯТ </a:t>
            </a:r>
            <a:r>
              <a:rPr lang="en-US" dirty="0"/>
              <a:t>II</a:t>
            </a:r>
            <a:r>
              <a:rPr lang="ru-RU" dirty="0"/>
              <a:t> СЪЕЗДОМ АРБ 13.05.1992</a:t>
            </a:r>
          </a:p>
          <a:p>
            <a:endParaRPr lang="ru-RU" dirty="0"/>
          </a:p>
          <a:p>
            <a:r>
              <a:rPr lang="ru-RU" b="1" dirty="0"/>
              <a:t>ДОГОВОР КРЕДИТНЫХ ОРГАНИЗАЦИЙ ОБ ОБЯЗАТЕЛЬСТВАХ ПЕРЕД</a:t>
            </a:r>
          </a:p>
          <a:p>
            <a:pPr marL="0" indent="0">
              <a:buNone/>
            </a:pPr>
            <a:r>
              <a:rPr lang="ru-RU" b="1" dirty="0"/>
              <a:t>      КЛИЕНТАМИ. </a:t>
            </a:r>
            <a:r>
              <a:rPr lang="ru-RU" dirty="0"/>
              <a:t>ОДОБРЕН СОВЕТАМИ АРБ И МБС 22.12.1998</a:t>
            </a:r>
          </a:p>
          <a:p>
            <a:endParaRPr lang="ru-RU" b="1" dirty="0"/>
          </a:p>
          <a:p>
            <a:r>
              <a:rPr lang="ru-RU" b="1" dirty="0"/>
              <a:t>КОДЕКС ЭТИЧЕСКИХ ПРИНЦИПОВ БАНКОВСКОГО ДЕЛА. </a:t>
            </a:r>
            <a:r>
              <a:rPr lang="ru-RU" dirty="0"/>
              <a:t>ОДОБРЕН </a:t>
            </a:r>
            <a:r>
              <a:rPr lang="en-US" dirty="0"/>
              <a:t>XIX </a:t>
            </a:r>
            <a:r>
              <a:rPr lang="ru-RU" dirty="0"/>
              <a:t>СЪЕЗДОМ АРБ 01.04.2008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САМОРЕГУЛИРОВАНИЕ АРБ В СФЕРЕ ЗАЩИТЫ ПРАВ ПОТРЕБИТЕЛЕЙ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6</a:t>
            </a:fld>
            <a:endParaRPr lang="ru-RU" dirty="0"/>
          </a:p>
        </p:txBody>
      </p:sp>
      <p:pic>
        <p:nvPicPr>
          <p:cNvPr id="13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8007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075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1) нуждается ли банковское сообщество (банковская деятельность) в юридически формализованном саморегулировании;</a:t>
            </a:r>
          </a:p>
          <a:p>
            <a:pPr marL="457200" indent="-457200">
              <a:buAutoNum type="arabicParenR"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2) если да, то на принципе добровольности или обязательности должно строиться такое саморегулирование;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3) каким может или должен быть объем полномочий саморегулируемой организации (саморегулируемых организаций) как институциональной структуры системы саморегулирования.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ПРИНЦИПИАЛЬНЫЕ ВОПРОСЫ ДЛЯ ОБЯЗАТЕЛЬНОГО РЕГУЛИРОВАНИЯ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8007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518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ИНСТРУМЕНТЫ ЗАЩИТЫ ПРАВ ПОТРЕБИТЕЛЕЙ БАНКОВСКИХ УСЛУГ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364088" y="2348881"/>
            <a:ext cx="3096344" cy="10801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8600000" sx="104000" sy="104000" algn="l" rotWithShape="0">
              <a:prstClr val="black">
                <a:alpha val="40000"/>
              </a:prstClr>
            </a:outerShdw>
            <a:reflection endPos="0" dir="5400000" sy="-100000" algn="bl" rotWithShape="0"/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ПОВЕДЕНЧЕСКИЙ НАДЗОР</a:t>
            </a:r>
            <a:endParaRPr lang="ru-RU" sz="2400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739710" y="2348881"/>
            <a:ext cx="3112209" cy="10801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3500000" sx="104000" sy="104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НОРМЫ ПРАВА</a:t>
            </a:r>
          </a:p>
          <a:p>
            <a:pPr marL="0" indent="0" algn="ctr">
              <a:buFont typeface="Arial"/>
              <a:buNone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МОРАЛИ</a:t>
            </a:r>
            <a:endParaRPr lang="ru-RU" sz="24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739710" y="3933056"/>
            <a:ext cx="3112209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8100000" sx="104000" sy="104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z="1200" dirty="0"/>
          </a:p>
          <a:p>
            <a:pPr marL="0" indent="0" algn="ctr">
              <a:buFont typeface="Arial"/>
              <a:buNone/>
            </a:pPr>
            <a:r>
              <a:rPr lang="ru-RU" sz="2400" dirty="0">
                <a:solidFill>
                  <a:srgbClr val="1F497D">
                    <a:lumMod val="75000"/>
                  </a:srgbClr>
                </a:solidFill>
              </a:rPr>
              <a:t>НОРМЫ МОРАЛИ (ЭТИКИ)</a:t>
            </a:r>
          </a:p>
          <a:p>
            <a:pPr marL="0" indent="0">
              <a:buFont typeface="Arial"/>
              <a:buNone/>
            </a:pPr>
            <a:endParaRPr lang="ru-RU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5364088" y="3952026"/>
            <a:ext cx="3096344" cy="12051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200000" sx="104000" sy="104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649B28"/>
              </a:buClr>
              <a:buFont typeface="Arial"/>
              <a:buChar char="»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ru-RU" sz="1200" dirty="0"/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ru-RU" sz="1050" dirty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2200" dirty="0">
                <a:solidFill>
                  <a:srgbClr val="1F497D">
                    <a:lumMod val="75000"/>
                  </a:srgbClr>
                </a:solidFill>
              </a:rPr>
              <a:t>САМОРЕГУЛИРОВАНИЕ</a:t>
            </a:r>
          </a:p>
          <a:p>
            <a:pPr marL="0" indent="0">
              <a:buFont typeface="Arial"/>
              <a:buNone/>
            </a:pPr>
            <a:endParaRPr lang="ru-RU" dirty="0"/>
          </a:p>
        </p:txBody>
      </p:sp>
      <p:cxnSp>
        <p:nvCxnSpPr>
          <p:cNvPr id="13" name="Прямая со стрелкой 12"/>
          <p:cNvCxnSpPr>
            <a:endCxn id="5" idx="1"/>
          </p:cNvCxnSpPr>
          <p:nvPr/>
        </p:nvCxnSpPr>
        <p:spPr>
          <a:xfrm>
            <a:off x="3851919" y="2888940"/>
            <a:ext cx="1512169" cy="1"/>
          </a:xfrm>
          <a:prstGeom prst="straightConnector1">
            <a:avLst/>
          </a:prstGeom>
          <a:ln w="254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313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>
            <a:off x="3851919" y="4437111"/>
            <a:ext cx="1512169" cy="1"/>
          </a:xfrm>
          <a:prstGeom prst="straightConnector1">
            <a:avLst/>
          </a:prstGeom>
          <a:ln w="254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45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1) деятельность субъекта рынка характеризуется высокой степенью риска причинения  своим контрагентам и потребителям услуг ущерба, возмещение которого, как правило, не может быть осуществлено только за счет средств данного субъекта;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2) существует объективная возможность и мотивация субъектов рынка осуществлять регулирование своей деятельности и взаимный контроль.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ДЛЯ УСТАНОВЛЕНИЯ ОБЯЗАТЕЛЬНОГО САМОРЕГУЛИРОВАНИЯ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FB784-00D7-43E7-949C-DFD261A49524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5" name="Picture 2" descr="C:\Users\Reseption\Desktop\ran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8007"/>
            <a:ext cx="2341450" cy="66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5650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2661</TotalTime>
  <Words>656</Words>
  <Application>Microsoft Office PowerPoint</Application>
  <PresentationFormat>Экран (4:3)</PresentationFormat>
  <Paragraphs>141</Paragraphs>
  <Slides>16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 </vt:lpstr>
      <vt:lpstr>Эпиграф</vt:lpstr>
      <vt:lpstr>Понятие саморегулирования </vt:lpstr>
      <vt:lpstr>Цель саморегулирования</vt:lpstr>
      <vt:lpstr>ДОКЛАД БАНКА РОССИИ</vt:lpstr>
      <vt:lpstr>САМОРЕГУЛИРОВАНИЕ АРБ В СФЕРЕ ЗАЩИТЫ ПРАВ ПОТРЕБИТЕЛЕЙ</vt:lpstr>
      <vt:lpstr>ПРИНЦИПИАЛЬНЫЕ ВОПРОСЫ ДЛЯ ОБЯЗАТЕЛЬНОГО РЕГУЛИРОВАНИЯ</vt:lpstr>
      <vt:lpstr>ИНСТРУМЕНТЫ ЗАЩИТЫ ПРАВ ПОТРЕБИТЕЛЕЙ БАНКОВСКИХ УСЛУГ</vt:lpstr>
      <vt:lpstr>УСЛОВИЯ ДЛЯ УСТАНОВЛЕНИЯ ОБЯЗАТЕЛЬНОГО САМОРЕГУЛИРОВАНИЯ</vt:lpstr>
      <vt:lpstr>СИСТЕМА ПРАВИЛ ПОВЕДЕНИЯ С ПОТРЕБИТЕЛЯМИ БАНКОВСКИХ УСЛУГ</vt:lpstr>
      <vt:lpstr>КРУГ ФУНКЦИЙ И ПОЛНОМОЧИЙ В РАМКАХ ИНСТИТУТА САМОРЕГУЛИРОВАНИЯ</vt:lpstr>
      <vt:lpstr>ФУНКЦИИ БАНКОВСКИХ ОБЪЕДИНЕНИЙ</vt:lpstr>
      <vt:lpstr>ПРАВОВАЯ БАЗА ЗАЩИТЫ ПРАВ ПОТРЕБИТЕЛЕЙ ФИНАНСОВЫХ УСЛУГ</vt:lpstr>
      <vt:lpstr>ВЫВОДЫ</vt:lpstr>
      <vt:lpstr>ВЫВОДЫ (продолжение)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</dc:creator>
  <cp:lastModifiedBy>Александр Турбанов</cp:lastModifiedBy>
  <cp:revision>229</cp:revision>
  <cp:lastPrinted>2020-04-27T08:28:45Z</cp:lastPrinted>
  <dcterms:created xsi:type="dcterms:W3CDTF">2016-03-11T09:33:31Z</dcterms:created>
  <dcterms:modified xsi:type="dcterms:W3CDTF">2020-04-27T08:32:54Z</dcterms:modified>
</cp:coreProperties>
</file>